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3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3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7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6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0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4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4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6EA0-826B-1A4E-8367-079B4DF6C27E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6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06EA0-826B-1A4E-8367-079B4DF6C27E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C327-F720-8B43-AD82-3BC281A7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8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8732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FF"/>
                </a:solidFill>
              </a:rPr>
              <a:t>SYNTHESIS! </a:t>
            </a:r>
            <a:endParaRPr lang="en-US" sz="60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9872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“Like in kind, but in a different time”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5853" y="4044194"/>
            <a:ext cx="748153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The rules</a:t>
            </a:r>
            <a:r>
              <a:rPr lang="en-US" sz="2400" b="1" dirty="0" smtClean="0">
                <a:solidFill>
                  <a:srgbClr val="FFFFFF"/>
                </a:solidFill>
              </a:rPr>
              <a:t>: Once you see the initial topic, think of another</a:t>
            </a:r>
          </a:p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 event that you could connect it to, the broad theme that </a:t>
            </a:r>
          </a:p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connects them, and be able to </a:t>
            </a:r>
            <a:r>
              <a:rPr lang="en-US" sz="2400" b="1" u="sng" dirty="0" smtClean="0">
                <a:solidFill>
                  <a:srgbClr val="FFFFFF"/>
                </a:solidFill>
              </a:rPr>
              <a:t>EXPLAIN</a:t>
            </a:r>
            <a:r>
              <a:rPr lang="en-US" sz="2400" b="1" dirty="0" smtClean="0">
                <a:solidFill>
                  <a:srgbClr val="FFFFFF"/>
                </a:solidFill>
              </a:rPr>
              <a:t> the connection. </a:t>
            </a:r>
            <a:endParaRPr lang="en-US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Federal Economic Policy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41257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Second National Bank/Bank War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41457"/>
            <a:ext cx="4993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Hamilton and First National Bank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586904"/>
            <a:ext cx="1717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JP Morgan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217846"/>
            <a:ext cx="3565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Glass-</a:t>
            </a:r>
            <a:r>
              <a:rPr lang="en-US" sz="2800" dirty="0" err="1" smtClean="0">
                <a:solidFill>
                  <a:srgbClr val="FFFFFF"/>
                </a:solidFill>
              </a:rPr>
              <a:t>Steagall</a:t>
            </a:r>
            <a:r>
              <a:rPr lang="en-US" sz="2800" dirty="0" smtClean="0">
                <a:solidFill>
                  <a:srgbClr val="FFFFFF"/>
                </a:solidFill>
              </a:rPr>
              <a:t> Act/FDIC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526" y="4919123"/>
            <a:ext cx="3557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Populism—bimetallism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3719" y="3599862"/>
            <a:ext cx="431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Nixon and the gold standard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6101" y="5569472"/>
            <a:ext cx="947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TARP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7274" y="4483454"/>
            <a:ext cx="3501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Supply-side economics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7274" y="5307862"/>
            <a:ext cx="3300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Keynesian Economics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61091" y="5867505"/>
            <a:ext cx="3076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Federal Reserve Act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5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Immigration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1730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Chinese Exclusion Act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546" y="2863709"/>
            <a:ext cx="3758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Gentlemen’s Agreement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546" y="3558537"/>
            <a:ext cx="3088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National Origins Act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958" y="4190323"/>
            <a:ext cx="3659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Old vs. New Immigrants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958" y="4898108"/>
            <a:ext cx="313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Know-Nothing Party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958" y="5649670"/>
            <a:ext cx="2328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Hart-Cellar Act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5027" y="2863709"/>
            <a:ext cx="2656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Bracero Program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7091" y="3393378"/>
            <a:ext cx="44439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Current immigration issues—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illegal immigration, 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DREAM Act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3420" y="5144310"/>
            <a:ext cx="41727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Rise in Asian and Latin American immigrants post-1965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60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Wartime Turning Points/Watershed Battles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5984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err="1" smtClean="0">
                <a:solidFill>
                  <a:srgbClr val="FFFFFF"/>
                </a:solidFill>
              </a:rPr>
              <a:t>Tet</a:t>
            </a:r>
            <a:r>
              <a:rPr lang="en-US" b="1" u="sng" dirty="0" smtClean="0">
                <a:solidFill>
                  <a:srgbClr val="FFFFFF"/>
                </a:solidFill>
              </a:rPr>
              <a:t> Offensive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640" y="2988387"/>
            <a:ext cx="1469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Saratoga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7884" y="3787782"/>
            <a:ext cx="1792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Gettysburg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1637" y="4807403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Midway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0376" y="3053176"/>
            <a:ext cx="1070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D-Day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7433" y="3785331"/>
            <a:ext cx="582515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Battle of New Orleans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 (turning point in identity, nationalism) 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17433" y="5069013"/>
            <a:ext cx="3560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Battle of Little Big Horn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17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Environmental Concerns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3308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</a:t>
            </a:r>
            <a:r>
              <a:rPr lang="en-US" b="1" u="sng" dirty="0" smtClean="0">
                <a:solidFill>
                  <a:srgbClr val="FFFFFF"/>
                </a:solidFill>
              </a:rPr>
              <a:t>Teddy Roosevelt’s conservation efforts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942" y="3480315"/>
            <a:ext cx="1539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Sierra Club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046" y="4125970"/>
            <a:ext cx="676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CCC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942" y="5329272"/>
            <a:ext cx="687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TVA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1158" y="3480315"/>
            <a:ext cx="214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Climate Change 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8864" y="4184693"/>
            <a:ext cx="174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Silent Spring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01518" y="4987478"/>
            <a:ext cx="672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EPA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83616" y="3771082"/>
            <a:ext cx="140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Earth Day 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0227" y="4923357"/>
            <a:ext cx="2346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Three Mile Island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0227" y="5673227"/>
            <a:ext cx="2074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DDT/pesticides 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904060"/>
            <a:ext cx="1529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Love Canal 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738691"/>
            <a:ext cx="3176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Decimation of the bison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1158" y="5669716"/>
            <a:ext cx="2407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Keystone Pipeline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2039" y="6350606"/>
            <a:ext cx="2782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Columbian Exchange 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85054" y="4232747"/>
            <a:ext cx="2038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Kyoto Protocol 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4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Isolationism vs. Interventionism in US Foreign Policy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36453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Nye Committee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02123"/>
            <a:ext cx="331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Washington’s Farwell Address 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708" y="3802267"/>
            <a:ext cx="7687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Conflict over the Treaty of Versailles/US does not join League of Nations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708" y="4760831"/>
            <a:ext cx="2211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Roosevelt Corollary 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326028"/>
            <a:ext cx="1993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Monroe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000" dirty="0" smtClean="0">
                <a:solidFill>
                  <a:srgbClr val="FFFFFF"/>
                </a:solidFill>
              </a:rPr>
              <a:t>Doctrine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995" y="5813751"/>
            <a:ext cx="1614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Alfred Mahan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7938" y="2986789"/>
            <a:ext cx="2096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Embargo Act 1807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7716" y="3359769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Quasi War 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9583" y="4326028"/>
            <a:ext cx="1354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Lend-Lease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9416" y="2901477"/>
            <a:ext cx="1598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Marshall Plan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995" y="6311324"/>
            <a:ext cx="1952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Truman Doctrine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5279595"/>
            <a:ext cx="793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NATO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4968" y="3270809"/>
            <a:ext cx="514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UN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49583" y="4833048"/>
            <a:ext cx="1546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Containment 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4033" y="5787563"/>
            <a:ext cx="165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Bush Doctrine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61031" y="4773925"/>
            <a:ext cx="2444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Good Neighbor Policy 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6920" y="5256106"/>
            <a:ext cx="2206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Kellogg-Briand Pact 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47561" y="5839939"/>
            <a:ext cx="1627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54’40 or Fight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89843" y="6218316"/>
            <a:ext cx="2639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Mexican-American War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89843" y="5331971"/>
            <a:ext cx="171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Big Stick Policy 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37532" y="4279050"/>
            <a:ext cx="3236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Kissinger—Shuttle Diplomacy 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56285" y="6337512"/>
            <a:ext cx="2181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Korea and Vietnam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5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Women’s Roles and Rights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32863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Seneca Falls Convention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0424" y="2828852"/>
            <a:ext cx="6206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Republican Motherhood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522" y="3468977"/>
            <a:ext cx="75232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Women’s Suffrage Movement—Susan B. Anthony, 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Elizabeth Cady Stanton , Alice Paul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684694"/>
            <a:ext cx="2660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19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 Amendment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424" y="5394742"/>
            <a:ext cx="471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Abolition movement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522" y="5995988"/>
            <a:ext cx="2660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15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 Amendment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9628" y="4697788"/>
            <a:ext cx="5053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Women’s Liberation Movement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66175" y="2855040"/>
            <a:ext cx="762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ERA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628" y="5419580"/>
            <a:ext cx="5507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Gloria </a:t>
            </a:r>
            <a:r>
              <a:rPr lang="en-US" sz="2400" dirty="0" err="1" smtClean="0">
                <a:solidFill>
                  <a:srgbClr val="FFFFFF"/>
                </a:solidFill>
              </a:rPr>
              <a:t>Steinam</a:t>
            </a:r>
            <a:r>
              <a:rPr lang="en-US" sz="2400" dirty="0" smtClean="0">
                <a:solidFill>
                  <a:srgbClr val="FFFFFF"/>
                </a:solidFill>
              </a:rPr>
              <a:t>, Betty Friedan, 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Phyllis </a:t>
            </a:r>
            <a:r>
              <a:rPr lang="en-US" sz="2400" dirty="0" err="1" smtClean="0">
                <a:solidFill>
                  <a:srgbClr val="FFFFFF"/>
                </a:solidFill>
              </a:rPr>
              <a:t>Schlafly</a:t>
            </a:r>
            <a:r>
              <a:rPr lang="en-US" sz="2400" dirty="0" smtClean="0">
                <a:solidFill>
                  <a:srgbClr val="FFFFFF"/>
                </a:solidFill>
              </a:rPr>
              <a:t>  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9677" y="4223029"/>
            <a:ext cx="1549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</a:rPr>
              <a:t>Roe v. Wade</a:t>
            </a:r>
            <a:endParaRPr lang="en-US" sz="2000" i="1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11448" y="6257598"/>
            <a:ext cx="5814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Women’s role in temperance and other antebellum reforms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Rebellions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1026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</a:t>
            </a:r>
            <a:r>
              <a:rPr lang="en-US" b="1" u="sng" dirty="0" smtClean="0">
                <a:solidFill>
                  <a:srgbClr val="FFFFFF"/>
                </a:solidFill>
              </a:rPr>
              <a:t>Bacon’s Rebellion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064004"/>
            <a:ext cx="2867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Whiskey Rebellion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810364"/>
            <a:ext cx="2661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Boston Tea Party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556724"/>
            <a:ext cx="2550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Shay’s Rebellion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434295"/>
            <a:ext cx="2484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Stono</a:t>
            </a:r>
            <a:r>
              <a:rPr lang="en-US" sz="2800" dirty="0" smtClean="0">
                <a:solidFill>
                  <a:srgbClr val="FFFFFF"/>
                </a:solidFill>
              </a:rPr>
              <a:t> Rebellion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5575" y="2802394"/>
            <a:ext cx="1745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Regulators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9037" y="3326967"/>
            <a:ext cx="1964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Paxton Boys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9037" y="4033504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Sons of Liberty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104" y="4818334"/>
            <a:ext cx="3448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Nat Turner’s Rebellion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9037" y="5578058"/>
            <a:ext cx="2972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Occupy Wall Street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731" y="5971144"/>
            <a:ext cx="1954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Bonus Army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95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Native Americans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3486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Dawes Severalty Act </a:t>
            </a:r>
            <a:r>
              <a:rPr lang="en-US" dirty="0" smtClean="0">
                <a:solidFill>
                  <a:srgbClr val="FFFFFF"/>
                </a:solidFill>
              </a:rPr>
              <a:t>to </a:t>
            </a:r>
            <a:r>
              <a:rPr lang="en-US" dirty="0">
                <a:solidFill>
                  <a:srgbClr val="FFFFFF"/>
                </a:solidFill>
              </a:rPr>
              <a:t>an event/trend either before it or after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1094" y="2989957"/>
            <a:ext cx="3015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Indian Removal Act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385" y="3674196"/>
            <a:ext cx="2074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Trail of Tears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128" y="4292367"/>
            <a:ext cx="1933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Pequot War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094" y="5447601"/>
            <a:ext cx="2623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King Phillips War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38058" y="3196014"/>
            <a:ext cx="2853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Reservation policy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2293" y="3935806"/>
            <a:ext cx="2826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Ft. Laramie Treaty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5566" y="4662771"/>
            <a:ext cx="3286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Sand Creek Massacre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6634" y="5475051"/>
            <a:ext cx="224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Little Big Horn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2961" y="3953813"/>
            <a:ext cx="2440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Wounded Knee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03282" y="4477033"/>
            <a:ext cx="789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AIM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12402" y="5709211"/>
            <a:ext cx="3531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FFFF"/>
                </a:solidFill>
              </a:rPr>
              <a:t>Worchester v. Georgia</a:t>
            </a:r>
            <a:endParaRPr lang="en-US" sz="28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1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Expansion of US Territory and Power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1162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Connect the </a:t>
            </a:r>
            <a:r>
              <a:rPr lang="en-US" sz="3600" u="sng" dirty="0" smtClean="0">
                <a:solidFill>
                  <a:srgbClr val="FFFFFF"/>
                </a:solidFill>
              </a:rPr>
              <a:t>Louisiana Purchase </a:t>
            </a:r>
            <a:r>
              <a:rPr lang="en-US" sz="3600" dirty="0" smtClean="0">
                <a:solidFill>
                  <a:srgbClr val="FFFFFF"/>
                </a:solidFill>
              </a:rPr>
              <a:t>to an event/trend either before it or after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1461" y="3011823"/>
            <a:ext cx="6744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Manifest Destiny/War with Mexico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447" y="3862917"/>
            <a:ext cx="7278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US Imperialism/Spanish-American war  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8" y="5627004"/>
            <a:ext cx="824296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Increasing intervention/world power after WWII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9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6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Impact of Literature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551" y="1417638"/>
            <a:ext cx="9444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Connect </a:t>
            </a:r>
            <a:r>
              <a:rPr lang="en-US" sz="3600" i="1" u="sng" dirty="0" smtClean="0">
                <a:solidFill>
                  <a:srgbClr val="FFFFFF"/>
                </a:solidFill>
              </a:rPr>
              <a:t>Uncle Tom’s Cabin </a:t>
            </a:r>
            <a:r>
              <a:rPr lang="en-US" sz="3600" dirty="0" smtClean="0">
                <a:solidFill>
                  <a:srgbClr val="FFFFFF"/>
                </a:solidFill>
              </a:rPr>
              <a:t>to an event/trend </a:t>
            </a:r>
          </a:p>
          <a:p>
            <a:r>
              <a:rPr lang="en-US" sz="3600" dirty="0" smtClean="0">
                <a:solidFill>
                  <a:srgbClr val="FFFFFF"/>
                </a:solidFill>
              </a:rPr>
              <a:t>either before it or after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7726" y="2855996"/>
            <a:ext cx="3096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Common Sense 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7726" y="3624727"/>
            <a:ext cx="4858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How the Other Half Lives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7726" y="4510439"/>
            <a:ext cx="2521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Silent Spring 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3048" y="5320529"/>
            <a:ext cx="2171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The Jungle 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02567" y="5337241"/>
            <a:ext cx="458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The Feminine Mystique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96499" y="2948714"/>
            <a:ext cx="3733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The Other America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70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Clash Between the States and Federal Government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811" y="1943145"/>
            <a:ext cx="87274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Connect the </a:t>
            </a:r>
            <a:r>
              <a:rPr lang="en-US" sz="3600" b="1" u="sng" dirty="0" smtClean="0">
                <a:solidFill>
                  <a:srgbClr val="FFFFFF"/>
                </a:solidFill>
              </a:rPr>
              <a:t>Kentucky and Virginia Resolutions</a:t>
            </a:r>
            <a:r>
              <a:rPr lang="en-US" sz="3600" dirty="0" smtClean="0">
                <a:solidFill>
                  <a:srgbClr val="FFFFFF"/>
                </a:solidFill>
              </a:rPr>
              <a:t> to an event/trend either before it or after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8111" y="3844204"/>
            <a:ext cx="3987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SC nullification crisis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811" y="4634157"/>
            <a:ext cx="7338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Current marijuana laws—ex. Colorado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811" y="5503768"/>
            <a:ext cx="87915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Current backlash to gay marriage laws/court rulings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7169" y="3194173"/>
            <a:ext cx="478309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FFFF"/>
                </a:solidFill>
              </a:rPr>
              <a:t>Fugitive Slave Law/Anthony Burns</a:t>
            </a:r>
            <a:endParaRPr lang="en-US" sz="26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4605" y="3974470"/>
            <a:ext cx="4255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Integration of Little Rock HS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2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FF"/>
                </a:solidFill>
              </a:rPr>
              <a:t>Internal Migration </a:t>
            </a:r>
            <a:endParaRPr lang="en-US" sz="48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9999"/>
            <a:ext cx="8229600" cy="1658551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First Great Migration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4335" y="2339632"/>
            <a:ext cx="6728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Colonists moving past the Appalachians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335" y="3027978"/>
            <a:ext cx="5790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Westward migration/Manifest Destiny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795" y="3848069"/>
            <a:ext cx="3665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Second Great Migration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795" y="4524683"/>
            <a:ext cx="758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Internal movement during Great Depression/Okies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102113"/>
            <a:ext cx="1296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Sunbelt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752370"/>
            <a:ext cx="1787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Exodusters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8849" y="5524403"/>
            <a:ext cx="2424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Homestead Act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3034" y="3693686"/>
            <a:ext cx="4100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Relocation of Native Americans 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to reservations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56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Expansion of Federal Power During War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87866"/>
            <a:ext cx="84027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Connect the </a:t>
            </a:r>
            <a:r>
              <a:rPr lang="en-US" sz="3600" b="1" u="sng" dirty="0" smtClean="0">
                <a:solidFill>
                  <a:srgbClr val="FFFFFF"/>
                </a:solidFill>
              </a:rPr>
              <a:t>Espionage Act </a:t>
            </a:r>
            <a:r>
              <a:rPr lang="en-US" sz="3600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889" y="2937007"/>
            <a:ext cx="775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Alien and Sedition Acts--Adams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889" y="3476939"/>
            <a:ext cx="7502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Suspension of Habeas Corpus--Lincoln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889" y="4105877"/>
            <a:ext cx="3252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Patriot Act--Bush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889" y="4751853"/>
            <a:ext cx="4695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Gulf of Tonkin Resolution--LBJ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417028"/>
            <a:ext cx="3586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War Powers Act--Nixon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889" y="6122200"/>
            <a:ext cx="4122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Executive Order 9066--FDR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3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FF"/>
                </a:solidFill>
              </a:rPr>
              <a:t>Civil Rights</a:t>
            </a:r>
            <a:endParaRPr lang="en-US" sz="48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00534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Civil Rights Act of 1964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8810" y="2886502"/>
            <a:ext cx="5134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Booker T. Washington/</a:t>
            </a:r>
            <a:r>
              <a:rPr lang="en-US" sz="2800" dirty="0" err="1" smtClean="0">
                <a:solidFill>
                  <a:srgbClr val="FFFFFF"/>
                </a:solidFill>
              </a:rPr>
              <a:t>DuBois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810" y="3571479"/>
            <a:ext cx="6609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Reconstruction—13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, 14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, 15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 amendments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825" y="4698304"/>
            <a:ext cx="69772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Abolition movement—Garrison, The Liberator, 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Frederick Douglass,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2824" y="5652411"/>
            <a:ext cx="8130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19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 amendment (note the general connection between civil rights and women’s rights)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91973" y="2759692"/>
            <a:ext cx="29625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Indiana’s Religious Freedom Restoration Act (2015) 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2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Reform Movements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2463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Progressive Era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339" y="3148784"/>
            <a:ext cx="438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Antebellum Reform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967" y="3945668"/>
            <a:ext cx="150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Populists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967" y="4737712"/>
            <a:ext cx="2146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Great Society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4017" y="3161742"/>
            <a:ext cx="2210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The New Deal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967" y="5563023"/>
            <a:ext cx="2728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The New Frontier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4017" y="3945668"/>
            <a:ext cx="3518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Radical Reconstruction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5141" y="5260932"/>
            <a:ext cx="3995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Gay Liberation Movement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6156" y="4724618"/>
            <a:ext cx="2988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Civil Rights Movement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6475" y="6086243"/>
            <a:ext cx="416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Women’s Liberation Movement 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8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Radicalism in Labor Movements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263509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Connect the </a:t>
            </a:r>
            <a:r>
              <a:rPr lang="en-US" b="1" u="sng" dirty="0" smtClean="0">
                <a:solidFill>
                  <a:srgbClr val="FFFFFF"/>
                </a:solidFill>
              </a:rPr>
              <a:t>Haymarket Riot </a:t>
            </a:r>
            <a:r>
              <a:rPr lang="en-US" dirty="0" smtClean="0">
                <a:solidFill>
                  <a:srgbClr val="FFFFFF"/>
                </a:solidFill>
              </a:rPr>
              <a:t>to an event/trend either before it or after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90034"/>
            <a:ext cx="1898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Wagner Act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689764"/>
            <a:ext cx="5076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Reagan and Air Traffic Controllers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498863"/>
            <a:ext cx="1761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Red Scares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6187" y="4692328"/>
            <a:ext cx="2918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Sacco and Vanzetti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1606" y="6031960"/>
            <a:ext cx="914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IWW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6187" y="5639163"/>
            <a:ext cx="2521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Emma Goldman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6567" y="5377553"/>
            <a:ext cx="2074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Palmer Raids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758</Words>
  <Application>Microsoft Office PowerPoint</Application>
  <PresentationFormat>On-screen Show (4:3)</PresentationFormat>
  <Paragraphs>183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SYNTHESIS! </vt:lpstr>
      <vt:lpstr>Expansion of US Territory and Power</vt:lpstr>
      <vt:lpstr>Impact of Literature </vt:lpstr>
      <vt:lpstr>Clash Between the States and Federal Government </vt:lpstr>
      <vt:lpstr>Internal Migration </vt:lpstr>
      <vt:lpstr>Expansion of Federal Power During War</vt:lpstr>
      <vt:lpstr>Civil Rights</vt:lpstr>
      <vt:lpstr>Reform Movements </vt:lpstr>
      <vt:lpstr>Radicalism in Labor Movements </vt:lpstr>
      <vt:lpstr>Federal Economic Policy </vt:lpstr>
      <vt:lpstr>Immigration </vt:lpstr>
      <vt:lpstr>Wartime Turning Points/Watershed Battles </vt:lpstr>
      <vt:lpstr>Environmental Concerns </vt:lpstr>
      <vt:lpstr>Isolationism vs. Interventionism in US Foreign Policy </vt:lpstr>
      <vt:lpstr>Women’s Roles and Rights</vt:lpstr>
      <vt:lpstr>Rebellions</vt:lpstr>
      <vt:lpstr>Native Americans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SYNTHESIS!</dc:title>
  <dc:creator>Patricia Yale-Wasdyke</dc:creator>
  <cp:lastModifiedBy>Jeffrey Loja</cp:lastModifiedBy>
  <cp:revision>35</cp:revision>
  <dcterms:created xsi:type="dcterms:W3CDTF">2015-04-30T17:45:13Z</dcterms:created>
  <dcterms:modified xsi:type="dcterms:W3CDTF">2016-04-29T13:33:34Z</dcterms:modified>
</cp:coreProperties>
</file>